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sldIdLst>
    <p:sldId id="256" r:id="rId2"/>
    <p:sldId id="259" r:id="rId3"/>
    <p:sldId id="326" r:id="rId4"/>
    <p:sldId id="327" r:id="rId5"/>
    <p:sldId id="319" r:id="rId6"/>
    <p:sldId id="320" r:id="rId7"/>
    <p:sldId id="321" r:id="rId8"/>
    <p:sldId id="322" r:id="rId9"/>
    <p:sldId id="325" r:id="rId10"/>
    <p:sldId id="328" r:id="rId11"/>
    <p:sldId id="333" r:id="rId12"/>
    <p:sldId id="329" r:id="rId13"/>
    <p:sldId id="334" r:id="rId14"/>
    <p:sldId id="330" r:id="rId15"/>
    <p:sldId id="335" r:id="rId16"/>
    <p:sldId id="339" r:id="rId17"/>
    <p:sldId id="338" r:id="rId18"/>
    <p:sldId id="336" r:id="rId19"/>
    <p:sldId id="337" r:id="rId20"/>
    <p:sldId id="332" r:id="rId21"/>
    <p:sldId id="278" r:id="rId22"/>
    <p:sldId id="312" r:id="rId23"/>
    <p:sldId id="277" r:id="rId24"/>
    <p:sldId id="276" r:id="rId25"/>
  </p:sldIdLst>
  <p:sldSz cx="9144000" cy="5143500" type="screen16x9"/>
  <p:notesSz cx="9144000" cy="5143500"/>
  <p:defaultTextStyle>
    <a:defPPr marR="0" lvl="0" algn="l">
      <a:lnSpc>
        <a:spcPct val="100000"/>
      </a:lnSpc>
      <a:spcBef>
        <a:spcPts val="0"/>
      </a:spcBef>
      <a:spcAft>
        <a:spcPts val="0"/>
      </a:spcAft>
      <a:defRPr lang="sl-SI"/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13B32C-3212-37B2-094F-D67A591E102B}">
  <a:tblStyle styleId="{6E13B32C-3212-37B2-094F-D67A591E102B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>
      <p:cViewPr varScale="1">
        <p:scale>
          <a:sx n="149" d="100"/>
          <a:sy n="149" d="100"/>
        </p:scale>
        <p:origin x="13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1;p2"/>
          <p:cNvSpPr/>
          <p:nvPr/>
        </p:nvSpPr>
        <p:spPr bwMode="auto"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" name="Google Shape;12;p2"/>
          <p:cNvSpPr/>
          <p:nvPr/>
        </p:nvSpPr>
        <p:spPr bwMode="auto"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" name="Google Shape;13;p2"/>
          <p:cNvSpPr/>
          <p:nvPr/>
        </p:nvSpPr>
        <p:spPr bwMode="auto"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8" name="Google Shape;14;p2"/>
          <p:cNvSpPr/>
          <p:nvPr/>
        </p:nvSpPr>
        <p:spPr bwMode="auto"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userDrawn="1">
  <p:cSld name="TITLE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6;p3"/>
          <p:cNvSpPr/>
          <p:nvPr/>
        </p:nvSpPr>
        <p:spPr bwMode="auto"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17;p3"/>
          <p:cNvSpPr txBox="1">
            <a:spLocks noGrp="1"/>
          </p:cNvSpPr>
          <p:nvPr>
            <p:ph type="ctrTitle"/>
          </p:nvPr>
        </p:nvSpPr>
        <p:spPr bwMode="auto"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8;p3"/>
          <p:cNvSpPr txBox="1">
            <a:spLocks noGrp="1"/>
          </p:cNvSpPr>
          <p:nvPr>
            <p:ph type="subTitle" idx="1"/>
          </p:nvPr>
        </p:nvSpPr>
        <p:spPr bwMode="auto"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9;p3"/>
          <p:cNvSpPr/>
          <p:nvPr/>
        </p:nvSpPr>
        <p:spPr bwMode="auto"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8" name="Google Shape;20;p3"/>
          <p:cNvSpPr/>
          <p:nvPr/>
        </p:nvSpPr>
        <p:spPr bwMode="auto"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" name="Google Shape;21;p3"/>
          <p:cNvSpPr/>
          <p:nvPr/>
        </p:nvSpPr>
        <p:spPr bwMode="auto"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" name="Google Shape;22;p3"/>
          <p:cNvSpPr txBox="1">
            <a:spLocks noGrp="1"/>
          </p:cNvSpPr>
          <p:nvPr>
            <p:ph type="sldNum" idx="12"/>
          </p:nvPr>
        </p:nvSpPr>
        <p:spPr bwMode="auto"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userDrawn="1">
  <p:cSld name="TITLE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4;p4"/>
          <p:cNvSpPr txBox="1">
            <a:spLocks noGrp="1"/>
          </p:cNvSpPr>
          <p:nvPr>
            <p:ph type="body" idx="1"/>
          </p:nvPr>
        </p:nvSpPr>
        <p:spPr bwMode="auto"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5;p4"/>
          <p:cNvSpPr txBox="1"/>
          <p:nvPr/>
        </p:nvSpPr>
        <p:spPr bwMode="auto"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6" name="Google Shape;26;p4"/>
          <p:cNvSpPr/>
          <p:nvPr/>
        </p:nvSpPr>
        <p:spPr bwMode="auto"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" name="Google Shape;27;p4"/>
          <p:cNvSpPr/>
          <p:nvPr/>
        </p:nvSpPr>
        <p:spPr bwMode="auto"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8" name="Google Shape;28;p4"/>
          <p:cNvSpPr/>
          <p:nvPr/>
        </p:nvSpPr>
        <p:spPr bwMode="auto"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" name="Google Shape;29;p4"/>
          <p:cNvSpPr/>
          <p:nvPr/>
        </p:nvSpPr>
        <p:spPr bwMode="auto"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" name="Google Shape;30;p4"/>
          <p:cNvSpPr txBox="1">
            <a:spLocks noGrp="1"/>
          </p:cNvSpPr>
          <p:nvPr>
            <p:ph type="sldNum" idx="12"/>
          </p:nvPr>
        </p:nvSpPr>
        <p:spPr bwMode="auto"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;p5"/>
          <p:cNvSpPr txBox="1">
            <a:spLocks noGrp="1"/>
          </p:cNvSpPr>
          <p:nvPr>
            <p:ph type="title"/>
          </p:nvPr>
        </p:nvSpPr>
        <p:spPr bwMode="auto"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3;p5"/>
          <p:cNvSpPr txBox="1">
            <a:spLocks noGrp="1"/>
          </p:cNvSpPr>
          <p:nvPr>
            <p:ph type="body" idx="1"/>
          </p:nvPr>
        </p:nvSpPr>
        <p:spPr bwMode="auto"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4;p5"/>
          <p:cNvSpPr/>
          <p:nvPr/>
        </p:nvSpPr>
        <p:spPr bwMode="auto"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" name="Google Shape;35;p5"/>
          <p:cNvSpPr/>
          <p:nvPr/>
        </p:nvSpPr>
        <p:spPr bwMode="auto"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8" name="Google Shape;36;p5"/>
          <p:cNvSpPr/>
          <p:nvPr/>
        </p:nvSpPr>
        <p:spPr bwMode="auto"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9" name="Google Shape;37;p5"/>
          <p:cNvSpPr/>
          <p:nvPr/>
        </p:nvSpPr>
        <p:spPr bwMode="auto"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" name="Google Shape;38;p5"/>
          <p:cNvSpPr txBox="1">
            <a:spLocks noGrp="1"/>
          </p:cNvSpPr>
          <p:nvPr>
            <p:ph type="sldNum" idx="12"/>
          </p:nvPr>
        </p:nvSpPr>
        <p:spPr bwMode="auto"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9;p8"/>
          <p:cNvSpPr/>
          <p:nvPr/>
        </p:nvSpPr>
        <p:spPr bwMode="auto"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60;p8"/>
          <p:cNvSpPr/>
          <p:nvPr/>
        </p:nvSpPr>
        <p:spPr bwMode="auto"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" name="Google Shape;61;p8"/>
          <p:cNvSpPr/>
          <p:nvPr/>
        </p:nvSpPr>
        <p:spPr bwMode="auto"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" name="Google Shape;62;p8"/>
          <p:cNvSpPr/>
          <p:nvPr/>
        </p:nvSpPr>
        <p:spPr bwMode="auto"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8" name="Google Shape;63;p8"/>
          <p:cNvSpPr txBox="1">
            <a:spLocks noGrp="1"/>
          </p:cNvSpPr>
          <p:nvPr>
            <p:ph type="title"/>
          </p:nvPr>
        </p:nvSpPr>
        <p:spPr bwMode="auto"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4;p8"/>
          <p:cNvSpPr txBox="1">
            <a:spLocks noGrp="1"/>
          </p:cNvSpPr>
          <p:nvPr>
            <p:ph type="sldNum" idx="12"/>
          </p:nvPr>
        </p:nvSpPr>
        <p:spPr bwMode="auto"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6;p9"/>
          <p:cNvSpPr/>
          <p:nvPr/>
        </p:nvSpPr>
        <p:spPr bwMode="auto"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67;p9"/>
          <p:cNvSpPr/>
          <p:nvPr/>
        </p:nvSpPr>
        <p:spPr bwMode="auto"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" name="Google Shape;68;p9"/>
          <p:cNvSpPr/>
          <p:nvPr/>
        </p:nvSpPr>
        <p:spPr bwMode="auto"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" name="Google Shape;69;p9"/>
          <p:cNvSpPr/>
          <p:nvPr/>
        </p:nvSpPr>
        <p:spPr bwMode="auto"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8" name="Google Shape;70;p9"/>
          <p:cNvSpPr txBox="1">
            <a:spLocks noGrp="1"/>
          </p:cNvSpPr>
          <p:nvPr>
            <p:ph type="body" idx="1"/>
          </p:nvPr>
        </p:nvSpPr>
        <p:spPr bwMode="auto">
          <a:xfrm>
            <a:off x="893700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Google Shape;71;p9"/>
          <p:cNvSpPr txBox="1">
            <a:spLocks noGrp="1"/>
          </p:cNvSpPr>
          <p:nvPr>
            <p:ph type="sldNum" idx="12"/>
          </p:nvPr>
        </p:nvSpPr>
        <p:spPr bwMode="auto"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3;p10"/>
          <p:cNvSpPr/>
          <p:nvPr/>
        </p:nvSpPr>
        <p:spPr bwMode="auto"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74;p10"/>
          <p:cNvSpPr/>
          <p:nvPr/>
        </p:nvSpPr>
        <p:spPr bwMode="auto"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" name="Google Shape;75;p10"/>
          <p:cNvSpPr/>
          <p:nvPr/>
        </p:nvSpPr>
        <p:spPr bwMode="auto"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" name="Google Shape;76;p10"/>
          <p:cNvSpPr/>
          <p:nvPr/>
        </p:nvSpPr>
        <p:spPr bwMode="auto"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8" name="Google Shape;77;p10"/>
          <p:cNvSpPr txBox="1">
            <a:spLocks noGrp="1"/>
          </p:cNvSpPr>
          <p:nvPr>
            <p:ph type="sldNum" idx="12"/>
          </p:nvPr>
        </p:nvSpPr>
        <p:spPr bwMode="auto"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color background" userDrawn="1">
  <p:cSld name="BLANK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9;p11"/>
          <p:cNvSpPr/>
          <p:nvPr/>
        </p:nvSpPr>
        <p:spPr bwMode="auto"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80;p11"/>
          <p:cNvSpPr/>
          <p:nvPr/>
        </p:nvSpPr>
        <p:spPr bwMode="auto"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" name="Google Shape;81;p11"/>
          <p:cNvSpPr/>
          <p:nvPr/>
        </p:nvSpPr>
        <p:spPr bwMode="auto"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" name="Google Shape;82;p11"/>
          <p:cNvSpPr/>
          <p:nvPr/>
        </p:nvSpPr>
        <p:spPr bwMode="auto"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8" name="Google Shape;83;p11"/>
          <p:cNvSpPr txBox="1">
            <a:spLocks noGrp="1"/>
          </p:cNvSpPr>
          <p:nvPr>
            <p:ph type="sldNum" idx="12"/>
          </p:nvPr>
        </p:nvSpPr>
        <p:spPr bwMode="auto"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8;p12"/>
          <p:cNvSpPr txBox="1">
            <a:spLocks noGrp="1"/>
          </p:cNvSpPr>
          <p:nvPr>
            <p:ph type="ctrTitle"/>
          </p:nvPr>
        </p:nvSpPr>
        <p:spPr bwMode="auto"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latin typeface="Open Sans Condensed"/>
                <a:ea typeface="Open Sans Condensed"/>
                <a:cs typeface="Open Sans Condensed"/>
              </a:rPr>
              <a:t>TEČAJ RAČUNALNIŠKIH VEŠČIN</a:t>
            </a:r>
            <a:endParaRPr>
              <a:latin typeface="Open Sans Condensed"/>
              <a:ea typeface="Open Sans Condensed"/>
              <a:cs typeface="Open Sans Condensed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0059" y="1750606"/>
            <a:ext cx="1890992" cy="48374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 bwMode="auto">
          <a:xfrm>
            <a:off x="7858840" y="4699465"/>
            <a:ext cx="1086180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chemeClr val="tx1">
                    <a:lumMod val="75000"/>
                  </a:schemeClr>
                </a:solidFill>
              </a:rPr>
              <a:t>23. 8. 2021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8C645A-AD2D-4444-A5F2-7C827F51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Pisarniški</a:t>
            </a:r>
            <a:r>
              <a:rPr lang="en-GB" dirty="0"/>
              <a:t> </a:t>
            </a:r>
            <a:r>
              <a:rPr lang="en-GB" dirty="0" err="1"/>
              <a:t>programi</a:t>
            </a:r>
            <a:endParaRPr lang="en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424702F-06E3-434F-887E-2B85B021E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699" y="1373588"/>
            <a:ext cx="7586875" cy="3552300"/>
          </a:xfrm>
        </p:spPr>
        <p:txBody>
          <a:bodyPr/>
          <a:lstStyle/>
          <a:p>
            <a:r>
              <a:rPr lang="en-GB" dirty="0" err="1"/>
              <a:t>Besedilo</a:t>
            </a:r>
            <a:r>
              <a:rPr lang="en-GB" dirty="0"/>
              <a:t> – </a:t>
            </a:r>
            <a:r>
              <a:rPr lang="en-GB" dirty="0" err="1"/>
              <a:t>seminarske</a:t>
            </a:r>
            <a:r>
              <a:rPr lang="en-GB" dirty="0"/>
              <a:t> </a:t>
            </a:r>
            <a:r>
              <a:rPr lang="en-GB" dirty="0" err="1"/>
              <a:t>naloge</a:t>
            </a:r>
            <a:r>
              <a:rPr lang="en-GB" dirty="0"/>
              <a:t>, </a:t>
            </a:r>
            <a:r>
              <a:rPr lang="en-GB" dirty="0" err="1"/>
              <a:t>poročila</a:t>
            </a:r>
            <a:r>
              <a:rPr lang="en-GB" dirty="0"/>
              <a:t>…</a:t>
            </a:r>
          </a:p>
          <a:p>
            <a:r>
              <a:rPr lang="en-GB" dirty="0" err="1"/>
              <a:t>Prosojnice</a:t>
            </a:r>
            <a:r>
              <a:rPr lang="en-GB" dirty="0"/>
              <a:t> – </a:t>
            </a:r>
            <a:r>
              <a:rPr lang="en-GB" dirty="0" err="1"/>
              <a:t>predstavitve</a:t>
            </a:r>
            <a:r>
              <a:rPr lang="en-GB" dirty="0"/>
              <a:t>, </a:t>
            </a:r>
            <a:r>
              <a:rPr lang="en-GB" dirty="0" err="1"/>
              <a:t>projekcije</a:t>
            </a:r>
            <a:r>
              <a:rPr lang="en-GB" dirty="0"/>
              <a:t>…</a:t>
            </a:r>
          </a:p>
          <a:p>
            <a:r>
              <a:rPr lang="en-GB" dirty="0" err="1"/>
              <a:t>Preglednice</a:t>
            </a:r>
            <a:r>
              <a:rPr lang="en-GB" dirty="0"/>
              <a:t> – </a:t>
            </a:r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podatkov</a:t>
            </a:r>
            <a:r>
              <a:rPr lang="en-GB" dirty="0"/>
              <a:t>, </a:t>
            </a:r>
            <a:r>
              <a:rPr lang="en-GB" dirty="0" err="1"/>
              <a:t>računovodstvo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Podatkovne</a:t>
            </a:r>
            <a:r>
              <a:rPr lang="en-GB" dirty="0"/>
              <a:t> </a:t>
            </a:r>
            <a:r>
              <a:rPr lang="en-GB" dirty="0" err="1"/>
              <a:t>baze</a:t>
            </a:r>
            <a:r>
              <a:rPr lang="en-GB" dirty="0"/>
              <a:t> (Access/Base)</a:t>
            </a:r>
          </a:p>
          <a:p>
            <a:r>
              <a:rPr lang="en-GB" dirty="0" err="1"/>
              <a:t>Diagrami</a:t>
            </a:r>
            <a:r>
              <a:rPr lang="en-GB" dirty="0"/>
              <a:t> (Visio/Draw)</a:t>
            </a:r>
          </a:p>
          <a:p>
            <a:endParaRPr lang="en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7B318BB-4359-46D4-A0CB-58E4EFDEA6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728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1;p15"/>
          <p:cNvSpPr txBox="1">
            <a:spLocks noGrp="1"/>
          </p:cNvSpPr>
          <p:nvPr>
            <p:ph type="ctrTitle"/>
          </p:nvPr>
        </p:nvSpPr>
        <p:spPr bwMode="auto">
          <a:xfrm>
            <a:off x="685800" y="1583341"/>
            <a:ext cx="7772400" cy="1159799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7200" dirty="0">
                <a:solidFill>
                  <a:schemeClr val="accent2"/>
                </a:solidFill>
              </a:rPr>
              <a:t>3.3</a:t>
            </a:r>
            <a:endParaRPr sz="7200" dirty="0">
              <a:solidFill>
                <a:schemeClr val="accent2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 err="1"/>
              <a:t>Urejanje</a:t>
            </a:r>
            <a:r>
              <a:rPr lang="en-GB" dirty="0"/>
              <a:t> </a:t>
            </a:r>
            <a:r>
              <a:rPr lang="en-GB" dirty="0" err="1"/>
              <a:t>besedila</a:t>
            </a:r>
            <a:endParaRPr dirty="0"/>
          </a:p>
        </p:txBody>
      </p:sp>
      <p:sp>
        <p:nvSpPr>
          <p:cNvPr id="5" name="Google Shape;112;p15"/>
          <p:cNvSpPr txBox="1">
            <a:spLocks noGrp="1"/>
          </p:cNvSpPr>
          <p:nvPr>
            <p:ph type="subTitle" idx="1"/>
          </p:nvPr>
        </p:nvSpPr>
        <p:spPr bwMode="auto">
          <a:xfrm>
            <a:off x="444716" y="2840052"/>
            <a:ext cx="8254566" cy="784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6" name="Google Shape;38;p5"/>
          <p:cNvSpPr txBox="1">
            <a:spLocks noGrp="1"/>
          </p:cNvSpPr>
          <p:nvPr>
            <p:ph type="sldNum" idx="12"/>
          </p:nvPr>
        </p:nvSpPr>
        <p:spPr bwMode="auto">
          <a:xfrm>
            <a:off x="8480574" y="4696932"/>
            <a:ext cx="548699" cy="313499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319FAD4B-4645-F710-DAF8-8254D9E0A2E1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223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288A7C-4626-4153-8D39-A6C7F07F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dirty="0" err="1"/>
              <a:t>Bogato</a:t>
            </a:r>
            <a:r>
              <a:rPr lang="en-GB" dirty="0"/>
              <a:t>” </a:t>
            </a:r>
            <a:r>
              <a:rPr lang="en-GB" dirty="0" err="1"/>
              <a:t>besedilo</a:t>
            </a:r>
            <a:endParaRPr lang="en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209C4B8-747C-412B-9541-71FB0AAFE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Bogato</a:t>
            </a:r>
            <a:r>
              <a:rPr lang="en-GB" dirty="0"/>
              <a:t> </a:t>
            </a:r>
            <a:r>
              <a:rPr lang="en-GB" dirty="0" err="1"/>
              <a:t>besedilo</a:t>
            </a:r>
            <a:r>
              <a:rPr lang="en-GB" dirty="0"/>
              <a:t> </a:t>
            </a:r>
            <a:r>
              <a:rPr lang="en-GB" dirty="0" err="1"/>
              <a:t>zraven</a:t>
            </a:r>
            <a:r>
              <a:rPr lang="en-GB" dirty="0"/>
              <a:t> </a:t>
            </a:r>
            <a:r>
              <a:rPr lang="en-GB" dirty="0" err="1"/>
              <a:t>besedila</a:t>
            </a:r>
            <a:r>
              <a:rPr lang="en-GB" dirty="0"/>
              <a:t> </a:t>
            </a:r>
            <a:r>
              <a:rPr lang="en-GB" dirty="0" err="1"/>
              <a:t>vsebuje</a:t>
            </a:r>
            <a:r>
              <a:rPr lang="en-GB" dirty="0"/>
              <a:t> </a:t>
            </a:r>
            <a:r>
              <a:rPr lang="en-GB" dirty="0" err="1"/>
              <a:t>še</a:t>
            </a:r>
            <a:r>
              <a:rPr lang="en-GB" dirty="0"/>
              <a:t> </a:t>
            </a:r>
            <a:r>
              <a:rPr lang="en-GB" dirty="0" err="1"/>
              <a:t>strukturo</a:t>
            </a:r>
            <a:r>
              <a:rPr lang="en-GB" dirty="0"/>
              <a:t> in </a:t>
            </a:r>
            <a:r>
              <a:rPr lang="en-GB" dirty="0" err="1"/>
              <a:t>obliko</a:t>
            </a:r>
            <a:endParaRPr lang="en-GB" dirty="0"/>
          </a:p>
          <a:p>
            <a:endParaRPr lang="en-GB" dirty="0"/>
          </a:p>
          <a:p>
            <a:r>
              <a:rPr lang="en-GB" dirty="0"/>
              <a:t>To je </a:t>
            </a:r>
            <a:r>
              <a:rPr lang="en-GB" dirty="0" err="1"/>
              <a:t>navadno</a:t>
            </a:r>
            <a:r>
              <a:rPr lang="en-GB" dirty="0"/>
              <a:t> </a:t>
            </a:r>
            <a:r>
              <a:rPr lang="en-GB" dirty="0" err="1"/>
              <a:t>besedilo</a:t>
            </a:r>
            <a:r>
              <a:rPr lang="en-GB" dirty="0"/>
              <a:t>.</a:t>
            </a:r>
          </a:p>
          <a:p>
            <a:r>
              <a:rPr lang="en-GB" b="1" dirty="0">
                <a:highlight>
                  <a:srgbClr val="FFFF00"/>
                </a:highlight>
              </a:rPr>
              <a:t>To</a:t>
            </a:r>
            <a:r>
              <a:rPr lang="en-GB" dirty="0"/>
              <a:t> je </a:t>
            </a:r>
            <a:r>
              <a:rPr lang="en-GB" i="1" u="sng" dirty="0" err="1">
                <a:solidFill>
                  <a:schemeClr val="accent2">
                    <a:lumMod val="75000"/>
                  </a:schemeClr>
                </a:solidFill>
              </a:rPr>
              <a:t>bogato</a:t>
            </a:r>
            <a:r>
              <a:rPr lang="en-GB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u="sng" dirty="0" err="1">
                <a:solidFill>
                  <a:schemeClr val="accent2">
                    <a:lumMod val="75000"/>
                  </a:schemeClr>
                </a:solidFill>
              </a:rPr>
              <a:t>besedilo</a:t>
            </a:r>
            <a:r>
              <a:rPr lang="en-GB" dirty="0"/>
              <a:t>.</a:t>
            </a:r>
            <a:endParaRPr lang="en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986FA66-0E2E-4942-A2A7-F96462E69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185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0CEDB-885C-42D7-A45D-2EACD150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Oblika</a:t>
            </a:r>
            <a:r>
              <a:rPr lang="en-GB" dirty="0"/>
              <a:t> in </a:t>
            </a:r>
            <a:r>
              <a:rPr lang="en-GB" dirty="0" err="1"/>
              <a:t>Slogi</a:t>
            </a:r>
            <a:endParaRPr lang="en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657CD77-EE57-4EF1-A574-1773DE739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Ročno</a:t>
            </a:r>
            <a:r>
              <a:rPr lang="en-GB" dirty="0"/>
              <a:t> </a:t>
            </a:r>
            <a:r>
              <a:rPr lang="en-GB" dirty="0" err="1"/>
              <a:t>oblikovanje</a:t>
            </a:r>
            <a:r>
              <a:rPr lang="en-GB" dirty="0"/>
              <a:t>:</a:t>
            </a:r>
          </a:p>
          <a:p>
            <a:pPr lvl="1"/>
            <a:r>
              <a:rPr lang="en-GB" i="1" dirty="0"/>
              <a:t>“ta </a:t>
            </a:r>
            <a:r>
              <a:rPr lang="en-GB" i="1" dirty="0" err="1"/>
              <a:t>beseda</a:t>
            </a:r>
            <a:r>
              <a:rPr lang="en-GB" i="1" dirty="0"/>
              <a:t> </a:t>
            </a:r>
            <a:r>
              <a:rPr lang="en-GB" i="1" dirty="0" err="1"/>
              <a:t>naj</a:t>
            </a:r>
            <a:r>
              <a:rPr lang="en-GB" i="1" dirty="0"/>
              <a:t> </a:t>
            </a:r>
            <a:r>
              <a:rPr lang="en-GB" i="1" dirty="0" err="1"/>
              <a:t>bo</a:t>
            </a:r>
            <a:r>
              <a:rPr lang="en-GB" i="1" dirty="0"/>
              <a:t> </a:t>
            </a:r>
            <a:r>
              <a:rPr lang="en-GB" i="1" dirty="0" err="1"/>
              <a:t>rdeče</a:t>
            </a:r>
            <a:r>
              <a:rPr lang="en-GB" i="1" dirty="0"/>
              <a:t> </a:t>
            </a:r>
            <a:r>
              <a:rPr lang="en-GB" i="1" dirty="0" err="1"/>
              <a:t>barve</a:t>
            </a:r>
            <a:r>
              <a:rPr lang="en-GB" i="1" dirty="0"/>
              <a:t>”</a:t>
            </a:r>
          </a:p>
          <a:p>
            <a:pPr lvl="1"/>
            <a:r>
              <a:rPr lang="en-GB" dirty="0" err="1"/>
              <a:t>Spremembe</a:t>
            </a:r>
            <a:r>
              <a:rPr lang="en-GB" dirty="0"/>
              <a:t> </a:t>
            </a:r>
            <a:r>
              <a:rPr lang="en-GB" dirty="0" err="1"/>
              <a:t>moramo</a:t>
            </a:r>
            <a:r>
              <a:rPr lang="en-GB" dirty="0"/>
              <a:t> </a:t>
            </a:r>
            <a:r>
              <a:rPr lang="en-GB" dirty="0" err="1"/>
              <a:t>uveljaviti</a:t>
            </a:r>
            <a:r>
              <a:rPr lang="en-GB" dirty="0"/>
              <a:t> </a:t>
            </a:r>
            <a:r>
              <a:rPr lang="en-GB" dirty="0" err="1"/>
              <a:t>povsod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Oblikovanje</a:t>
            </a:r>
            <a:r>
              <a:rPr lang="en-GB" dirty="0"/>
              <a:t> </a:t>
            </a:r>
            <a:r>
              <a:rPr lang="en-GB" dirty="0" err="1"/>
              <a:t>slogov</a:t>
            </a:r>
            <a:r>
              <a:rPr lang="en-GB" dirty="0"/>
              <a:t>:</a:t>
            </a:r>
          </a:p>
          <a:p>
            <a:pPr lvl="1"/>
            <a:r>
              <a:rPr lang="en-GB" i="1" dirty="0"/>
              <a:t>“</a:t>
            </a:r>
            <a:r>
              <a:rPr lang="en-GB" i="1" dirty="0" err="1"/>
              <a:t>vsak</a:t>
            </a:r>
            <a:r>
              <a:rPr lang="en-GB" i="1" dirty="0"/>
              <a:t> </a:t>
            </a:r>
            <a:r>
              <a:rPr lang="en-GB" i="1" dirty="0" err="1"/>
              <a:t>naslov</a:t>
            </a:r>
            <a:r>
              <a:rPr lang="en-GB" i="1" dirty="0"/>
              <a:t> </a:t>
            </a:r>
            <a:r>
              <a:rPr lang="en-GB" i="1" dirty="0" err="1"/>
              <a:t>naj</a:t>
            </a:r>
            <a:r>
              <a:rPr lang="en-GB" i="1" dirty="0"/>
              <a:t> </a:t>
            </a:r>
            <a:r>
              <a:rPr lang="en-GB" i="1" dirty="0" err="1"/>
              <a:t>bo</a:t>
            </a:r>
            <a:r>
              <a:rPr lang="en-GB" i="1" dirty="0"/>
              <a:t> </a:t>
            </a:r>
            <a:r>
              <a:rPr lang="en-GB" i="1" dirty="0" err="1"/>
              <a:t>rdeče</a:t>
            </a:r>
            <a:r>
              <a:rPr lang="en-GB" i="1" dirty="0"/>
              <a:t> </a:t>
            </a:r>
            <a:r>
              <a:rPr lang="en-GB" i="1" dirty="0" err="1"/>
              <a:t>barve</a:t>
            </a:r>
            <a:r>
              <a:rPr lang="en-GB" i="1" dirty="0"/>
              <a:t>”</a:t>
            </a:r>
          </a:p>
          <a:p>
            <a:pPr lvl="1"/>
            <a:r>
              <a:rPr lang="en-GB" dirty="0" err="1"/>
              <a:t>Spremembe</a:t>
            </a:r>
            <a:r>
              <a:rPr lang="en-GB" dirty="0"/>
              <a:t> se </a:t>
            </a:r>
            <a:r>
              <a:rPr lang="en-GB" dirty="0" err="1"/>
              <a:t>uveljavijo</a:t>
            </a:r>
            <a:r>
              <a:rPr lang="en-GB" dirty="0"/>
              <a:t> </a:t>
            </a:r>
            <a:r>
              <a:rPr lang="en-GB" dirty="0" err="1"/>
              <a:t>samodejno</a:t>
            </a:r>
            <a:endParaRPr lang="en-GB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6E95B99-104A-4A13-A31F-83959DA39B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216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2A397B-B00E-4791-9002-D5427FAE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Osnovno</a:t>
            </a:r>
            <a:r>
              <a:rPr lang="en-GB" dirty="0"/>
              <a:t> </a:t>
            </a:r>
            <a:r>
              <a:rPr lang="en-GB" dirty="0" err="1"/>
              <a:t>oblikovanje</a:t>
            </a:r>
            <a:r>
              <a:rPr lang="en-GB" dirty="0"/>
              <a:t> </a:t>
            </a:r>
            <a:r>
              <a:rPr lang="en-GB" dirty="0" err="1"/>
              <a:t>znakov</a:t>
            </a:r>
            <a:endParaRPr lang="en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F32A188-D534-472C-AA16-742E1047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2211710"/>
            <a:ext cx="6462600" cy="2573401"/>
          </a:xfrm>
        </p:spPr>
        <p:txBody>
          <a:bodyPr/>
          <a:lstStyle/>
          <a:p>
            <a:r>
              <a:rPr lang="en-GB" dirty="0" err="1"/>
              <a:t>Pisava</a:t>
            </a:r>
            <a:r>
              <a:rPr lang="en-GB" dirty="0"/>
              <a:t>, </a:t>
            </a:r>
            <a:r>
              <a:rPr lang="en-GB" dirty="0" err="1"/>
              <a:t>velikost</a:t>
            </a:r>
            <a:endParaRPr lang="en-GB" dirty="0"/>
          </a:p>
          <a:p>
            <a:r>
              <a:rPr lang="en-GB" dirty="0" err="1"/>
              <a:t>Barva</a:t>
            </a:r>
            <a:r>
              <a:rPr lang="en-GB" dirty="0"/>
              <a:t> </a:t>
            </a:r>
            <a:r>
              <a:rPr lang="en-GB" dirty="0" err="1"/>
              <a:t>ospredja</a:t>
            </a:r>
            <a:r>
              <a:rPr lang="en-GB" dirty="0"/>
              <a:t>, </a:t>
            </a:r>
            <a:r>
              <a:rPr lang="en-GB" dirty="0" err="1"/>
              <a:t>ozadja</a:t>
            </a:r>
            <a:endParaRPr lang="en-GB" dirty="0"/>
          </a:p>
          <a:p>
            <a:r>
              <a:rPr lang="en-GB" dirty="0" err="1"/>
              <a:t>Odebeljeno</a:t>
            </a:r>
            <a:r>
              <a:rPr lang="en-GB" dirty="0"/>
              <a:t>, </a:t>
            </a:r>
            <a:r>
              <a:rPr lang="en-GB" dirty="0" err="1"/>
              <a:t>poševno</a:t>
            </a:r>
            <a:r>
              <a:rPr lang="en-GB" dirty="0"/>
              <a:t>, </a:t>
            </a:r>
            <a:r>
              <a:rPr lang="en-GB" dirty="0" err="1"/>
              <a:t>podčrtano</a:t>
            </a:r>
            <a:r>
              <a:rPr lang="en-GB" dirty="0"/>
              <a:t>…</a:t>
            </a:r>
            <a:endParaRPr lang="en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EA81601-B948-4819-9B3F-AB5920ADFF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5AC0783-8889-473B-8D58-17BE9963A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1215788"/>
            <a:ext cx="2790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7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besedila 2">
            <a:extLst>
              <a:ext uri="{FF2B5EF4-FFF2-40B4-BE49-F238E27FC236}">
                <a16:creationId xmlns:a16="http://schemas.microsoft.com/office/drawing/2014/main" id="{B16C3C70-E807-4F79-9D48-14CB523C0919}"/>
              </a:ext>
            </a:extLst>
          </p:cNvPr>
          <p:cNvSpPr txBox="1">
            <a:spLocks/>
          </p:cNvSpPr>
          <p:nvPr/>
        </p:nvSpPr>
        <p:spPr bwMode="auto">
          <a:xfrm>
            <a:off x="893700" y="2211710"/>
            <a:ext cx="6462600" cy="257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en-GB" dirty="0" err="1"/>
              <a:t>Poravnava</a:t>
            </a:r>
            <a:endParaRPr lang="en-GB" dirty="0"/>
          </a:p>
          <a:p>
            <a:r>
              <a:rPr lang="en-GB" dirty="0" err="1"/>
              <a:t>Obroba</a:t>
            </a:r>
            <a:r>
              <a:rPr lang="en-GB" dirty="0"/>
              <a:t> in </a:t>
            </a:r>
            <a:r>
              <a:rPr lang="en-GB" dirty="0" err="1"/>
              <a:t>osenčenje</a:t>
            </a:r>
            <a:endParaRPr lang="en-GB" dirty="0"/>
          </a:p>
          <a:p>
            <a:r>
              <a:rPr lang="en-GB" dirty="0" err="1"/>
              <a:t>Naštevanje</a:t>
            </a:r>
            <a:r>
              <a:rPr lang="en-GB" dirty="0"/>
              <a:t>, </a:t>
            </a:r>
            <a:r>
              <a:rPr lang="sl-SI" dirty="0"/>
              <a:t>alinee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83ED736-7F43-44D1-8A70-F0B99420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Osnovno</a:t>
            </a:r>
            <a:r>
              <a:rPr lang="en-GB" dirty="0"/>
              <a:t> </a:t>
            </a:r>
            <a:r>
              <a:rPr lang="en-GB" dirty="0" err="1"/>
              <a:t>oblikovanje</a:t>
            </a:r>
            <a:r>
              <a:rPr lang="en-GB" dirty="0"/>
              <a:t> </a:t>
            </a:r>
            <a:r>
              <a:rPr lang="en-GB" dirty="0" err="1"/>
              <a:t>odstavkov</a:t>
            </a:r>
            <a:endParaRPr lang="en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491B221-5492-4701-9658-C48043AED7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8384C2D-92C0-49E6-B429-8FC07C0CF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215788"/>
            <a:ext cx="23336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1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E71236-A0AF-4DBA-A58D-FF9A4EA0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Lepljenje</a:t>
            </a:r>
            <a:r>
              <a:rPr lang="en-GB" dirty="0"/>
              <a:t> in </a:t>
            </a:r>
            <a:r>
              <a:rPr lang="en-GB" dirty="0" err="1"/>
              <a:t>oblikovanje</a:t>
            </a:r>
            <a:endParaRPr lang="en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A28DB10-C2C1-48CF-8E6E-2CD4CC212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Besedilo</a:t>
            </a:r>
            <a:r>
              <a:rPr lang="en-GB" dirty="0"/>
              <a:t> se </a:t>
            </a:r>
            <a:r>
              <a:rPr lang="en-GB" dirty="0" err="1"/>
              <a:t>kopira</a:t>
            </a:r>
            <a:r>
              <a:rPr lang="en-GB" dirty="0"/>
              <a:t> z </a:t>
            </a:r>
            <a:r>
              <a:rPr lang="en-GB" dirty="0" err="1"/>
              <a:t>obliko</a:t>
            </a:r>
            <a:r>
              <a:rPr lang="en-GB" dirty="0"/>
              <a:t> in </a:t>
            </a:r>
            <a:r>
              <a:rPr lang="en-GB" dirty="0" err="1"/>
              <a:t>strukturo</a:t>
            </a:r>
            <a:endParaRPr lang="en-GB" dirty="0"/>
          </a:p>
          <a:p>
            <a:r>
              <a:rPr lang="en-GB" dirty="0" err="1"/>
              <a:t>Obliko</a:t>
            </a:r>
            <a:r>
              <a:rPr lang="en-GB" dirty="0"/>
              <a:t> </a:t>
            </a:r>
            <a:r>
              <a:rPr lang="en-GB" dirty="0" err="1"/>
              <a:t>lahko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Sprejmete</a:t>
            </a:r>
            <a:endParaRPr lang="en-GB" dirty="0"/>
          </a:p>
          <a:p>
            <a:pPr lvl="1"/>
            <a:r>
              <a:rPr lang="en-GB" dirty="0" err="1"/>
              <a:t>Zavržete</a:t>
            </a:r>
            <a:endParaRPr lang="en-GB" dirty="0"/>
          </a:p>
          <a:p>
            <a:pPr lvl="1"/>
            <a:r>
              <a:rPr lang="en-GB" dirty="0" err="1"/>
              <a:t>Prilagodite</a:t>
            </a:r>
            <a:endParaRPr lang="en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0086956-C63C-4335-AB9A-934E7E897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394262D-7166-4E81-B3D9-69A2FCB90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355726"/>
            <a:ext cx="17430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19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491BE8C7-8B34-445A-B738-BC18A6A23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1" y="1211026"/>
            <a:ext cx="6505575" cy="933450"/>
          </a:xfrm>
          <a:prstGeom prst="rect">
            <a:avLst/>
          </a:prstGeom>
        </p:spPr>
      </p:pic>
      <p:sp>
        <p:nvSpPr>
          <p:cNvPr id="7" name="Označba mesta besedila 2">
            <a:extLst>
              <a:ext uri="{FF2B5EF4-FFF2-40B4-BE49-F238E27FC236}">
                <a16:creationId xmlns:a16="http://schemas.microsoft.com/office/drawing/2014/main" id="{B16C3C70-E807-4F79-9D48-14CB523C0919}"/>
              </a:ext>
            </a:extLst>
          </p:cNvPr>
          <p:cNvSpPr txBox="1">
            <a:spLocks/>
          </p:cNvSpPr>
          <p:nvPr/>
        </p:nvSpPr>
        <p:spPr bwMode="auto">
          <a:xfrm>
            <a:off x="893700" y="2211710"/>
            <a:ext cx="6462600" cy="257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r>
              <a:rPr lang="en-GB" dirty="0" err="1"/>
              <a:t>Odstavki</a:t>
            </a:r>
            <a:r>
              <a:rPr lang="en-GB" dirty="0"/>
              <a:t>, </a:t>
            </a:r>
            <a:r>
              <a:rPr lang="en-GB" dirty="0" err="1"/>
              <a:t>naslovi</a:t>
            </a:r>
            <a:r>
              <a:rPr lang="en-GB" dirty="0"/>
              <a:t>, </a:t>
            </a:r>
            <a:r>
              <a:rPr lang="en-GB" dirty="0" err="1"/>
              <a:t>poudarki</a:t>
            </a:r>
            <a:r>
              <a:rPr lang="en-GB" dirty="0"/>
              <a:t>…</a:t>
            </a:r>
          </a:p>
          <a:p>
            <a:r>
              <a:rPr lang="en-GB" dirty="0" err="1"/>
              <a:t>Samodejno</a:t>
            </a:r>
            <a:r>
              <a:rPr lang="en-GB" dirty="0"/>
              <a:t> </a:t>
            </a:r>
            <a:r>
              <a:rPr lang="en-GB" dirty="0" err="1"/>
              <a:t>posodobljen</a:t>
            </a:r>
            <a:r>
              <a:rPr lang="en-GB" dirty="0"/>
              <a:t> </a:t>
            </a:r>
            <a:r>
              <a:rPr lang="en-GB" dirty="0" err="1"/>
              <a:t>izgled</a:t>
            </a:r>
            <a:endParaRPr lang="en-GB" dirty="0"/>
          </a:p>
          <a:p>
            <a:r>
              <a:rPr lang="en-GB" dirty="0" err="1"/>
              <a:t>Samodajna</a:t>
            </a:r>
            <a:r>
              <a:rPr lang="en-GB" dirty="0"/>
              <a:t> </a:t>
            </a:r>
            <a:r>
              <a:rPr lang="en-GB" dirty="0" err="1"/>
              <a:t>kazala</a:t>
            </a:r>
            <a:endParaRPr lang="en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83ED736-7F43-44D1-8A70-F0B99420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Slogi</a:t>
            </a:r>
            <a:endParaRPr lang="en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491B221-5492-4701-9658-C48043AED7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253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7C54E6-40BD-4982-A873-1DF8549F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Naslovi</a:t>
            </a:r>
            <a:endParaRPr lang="en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BE4B621-D270-42FE-8330-51F0B6F49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GB" b="1" dirty="0"/>
              <a:t> TO JE NASLOV POGLAVJA</a:t>
            </a:r>
          </a:p>
          <a:p>
            <a:pPr marL="114300" indent="0">
              <a:buNone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.1</a:t>
            </a:r>
            <a:r>
              <a:rPr lang="en-GB" sz="2000" b="1" dirty="0"/>
              <a:t> To je </a:t>
            </a:r>
            <a:r>
              <a:rPr lang="en-GB" sz="2000" b="1" dirty="0" err="1"/>
              <a:t>prva</a:t>
            </a:r>
            <a:r>
              <a:rPr lang="en-GB" sz="2000" b="1" dirty="0"/>
              <a:t> </a:t>
            </a:r>
            <a:r>
              <a:rPr lang="en-GB" sz="2000" b="1" dirty="0" err="1"/>
              <a:t>tema</a:t>
            </a:r>
            <a:r>
              <a:rPr lang="en-GB" sz="2000" b="1" dirty="0"/>
              <a:t> </a:t>
            </a:r>
            <a:r>
              <a:rPr lang="en-GB" sz="2000" b="1" dirty="0" err="1"/>
              <a:t>poglavja</a:t>
            </a:r>
            <a:endParaRPr lang="en-GB" sz="2000" b="1" dirty="0"/>
          </a:p>
          <a:p>
            <a:pPr marL="114300" indent="0">
              <a:buNone/>
            </a:pPr>
            <a:r>
              <a:rPr lang="en-GB" sz="18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GB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.1</a:t>
            </a:r>
            <a:r>
              <a:rPr lang="en-GB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.1</a:t>
            </a:r>
            <a:r>
              <a:rPr lang="en-GB" sz="1800" b="1" dirty="0"/>
              <a:t> Prva </a:t>
            </a:r>
            <a:r>
              <a:rPr lang="en-GB" sz="1800" b="1" dirty="0" err="1"/>
              <a:t>tema</a:t>
            </a:r>
            <a:r>
              <a:rPr lang="en-GB" sz="1800" b="1" dirty="0"/>
              <a:t> </a:t>
            </a:r>
            <a:r>
              <a:rPr lang="en-GB" sz="1800" b="1" dirty="0" err="1"/>
              <a:t>ima</a:t>
            </a:r>
            <a:r>
              <a:rPr lang="en-GB" sz="1800" b="1" dirty="0"/>
              <a:t> </a:t>
            </a:r>
            <a:r>
              <a:rPr lang="en-GB" sz="1800" b="1" dirty="0" err="1"/>
              <a:t>dve</a:t>
            </a:r>
            <a:r>
              <a:rPr lang="en-GB" sz="1800" b="1" dirty="0"/>
              <a:t> </a:t>
            </a:r>
            <a:r>
              <a:rPr lang="en-GB" sz="1800" b="1" dirty="0" err="1"/>
              <a:t>podtemi</a:t>
            </a:r>
            <a:endParaRPr lang="en-GB" sz="1800" b="1" dirty="0"/>
          </a:p>
          <a:p>
            <a:pPr marL="114300" indent="0">
              <a:buNone/>
            </a:pPr>
            <a:r>
              <a:rPr lang="en-GB" sz="18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GB" sz="1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.1</a:t>
            </a:r>
            <a:r>
              <a:rPr lang="en-GB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.2</a:t>
            </a:r>
            <a:r>
              <a:rPr lang="en-GB" sz="1800" b="1" dirty="0"/>
              <a:t> To je </a:t>
            </a:r>
            <a:r>
              <a:rPr lang="en-GB" sz="1800" b="1" dirty="0" err="1"/>
              <a:t>druga</a:t>
            </a:r>
            <a:r>
              <a:rPr lang="en-GB" sz="1800" b="1" dirty="0"/>
              <a:t> </a:t>
            </a:r>
            <a:r>
              <a:rPr lang="en-GB" sz="1800" b="1" dirty="0" err="1"/>
              <a:t>podtema</a:t>
            </a:r>
            <a:endParaRPr lang="en-GB" sz="1800" b="1" dirty="0"/>
          </a:p>
          <a:p>
            <a:pPr marL="114300" indent="0">
              <a:buNone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.2</a:t>
            </a:r>
            <a:r>
              <a:rPr lang="en-GB" sz="2000" b="1" dirty="0"/>
              <a:t> To je </a:t>
            </a:r>
            <a:r>
              <a:rPr lang="en-GB" sz="2000" b="1" dirty="0" err="1"/>
              <a:t>druga</a:t>
            </a:r>
            <a:r>
              <a:rPr lang="en-GB" sz="2000" b="1" dirty="0"/>
              <a:t> </a:t>
            </a:r>
            <a:r>
              <a:rPr lang="en-GB" sz="2000" b="1" dirty="0" err="1"/>
              <a:t>tema</a:t>
            </a:r>
            <a:r>
              <a:rPr lang="en-GB" sz="2000" b="1" dirty="0"/>
              <a:t> </a:t>
            </a:r>
            <a:r>
              <a:rPr lang="en-GB" sz="2000" b="1" dirty="0" err="1"/>
              <a:t>poglavja</a:t>
            </a:r>
            <a:endParaRPr lang="en-GB" sz="2000" b="1" dirty="0"/>
          </a:p>
          <a:p>
            <a:pPr marL="114300" indent="0">
              <a:buNone/>
            </a:pPr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GB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.3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000" b="1" dirty="0"/>
              <a:t>To je </a:t>
            </a:r>
            <a:r>
              <a:rPr lang="en-GB" sz="2000" b="1" dirty="0" err="1"/>
              <a:t>tretja</a:t>
            </a:r>
            <a:r>
              <a:rPr lang="en-GB" sz="2000" b="1" dirty="0"/>
              <a:t> </a:t>
            </a:r>
            <a:r>
              <a:rPr lang="en-GB" sz="2000" b="1" dirty="0" err="1"/>
              <a:t>tema</a:t>
            </a:r>
            <a:r>
              <a:rPr lang="en-GB" sz="2000" b="1" dirty="0"/>
              <a:t> </a:t>
            </a:r>
            <a:r>
              <a:rPr lang="en-GB" sz="2000" b="1" dirty="0" err="1"/>
              <a:t>poglavja</a:t>
            </a:r>
            <a:endParaRPr lang="en-GB" sz="2000" b="1" dirty="0"/>
          </a:p>
          <a:p>
            <a:pPr marL="114300" indent="0">
              <a:buNone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2 </a:t>
            </a:r>
            <a:r>
              <a:rPr lang="en-GB" b="1" dirty="0"/>
              <a:t>TO JE NASLOV DRUGEGA POGLAVJA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6DF0460-9347-4FB0-A21D-B1F6510841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230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67CDDC-0FBF-482D-BE7C-D8A26F7D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Kazalo</a:t>
            </a:r>
            <a:endParaRPr lang="en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626079A-7B38-4A72-8A2A-6DFFD614B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Sklici</a:t>
            </a:r>
            <a:r>
              <a:rPr lang="en-GB" dirty="0"/>
              <a:t> &gt; </a:t>
            </a:r>
            <a:r>
              <a:rPr lang="en-GB" dirty="0" err="1"/>
              <a:t>Kazalo</a:t>
            </a:r>
            <a:r>
              <a:rPr lang="en-GB" dirty="0"/>
              <a:t> </a:t>
            </a:r>
            <a:r>
              <a:rPr lang="en-GB" dirty="0" err="1"/>
              <a:t>vsebine</a:t>
            </a:r>
            <a:r>
              <a:rPr lang="en-GB" dirty="0"/>
              <a:t> &gt; </a:t>
            </a:r>
            <a:r>
              <a:rPr lang="en-GB" dirty="0" err="1"/>
              <a:t>Samodejno</a:t>
            </a:r>
            <a:endParaRPr lang="en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D77EA7F-213D-4612-A9E9-E75FED2B33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B1A9519-9B47-4184-9318-5CCAFFFE9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499742"/>
            <a:ext cx="53340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0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1;p15"/>
          <p:cNvSpPr txBox="1">
            <a:spLocks noGrp="1"/>
          </p:cNvSpPr>
          <p:nvPr>
            <p:ph type="ctrTitle"/>
          </p:nvPr>
        </p:nvSpPr>
        <p:spPr bwMode="auto">
          <a:xfrm>
            <a:off x="685800" y="1583341"/>
            <a:ext cx="7772400" cy="1159799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7200" dirty="0">
                <a:solidFill>
                  <a:schemeClr val="accent2"/>
                </a:solidFill>
              </a:rPr>
              <a:t>3.1</a:t>
            </a:r>
            <a:endParaRPr sz="7200" dirty="0">
              <a:solidFill>
                <a:schemeClr val="accent2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 err="1"/>
              <a:t>Delo</a:t>
            </a:r>
            <a:r>
              <a:rPr lang="en-GB" dirty="0"/>
              <a:t> s </a:t>
            </a:r>
            <a:r>
              <a:rPr lang="en-GB" dirty="0" err="1"/>
              <a:t>slikami</a:t>
            </a:r>
            <a:endParaRPr dirty="0"/>
          </a:p>
        </p:txBody>
      </p:sp>
      <p:sp>
        <p:nvSpPr>
          <p:cNvPr id="5" name="Google Shape;112;p15"/>
          <p:cNvSpPr txBox="1">
            <a:spLocks noGrp="1"/>
          </p:cNvSpPr>
          <p:nvPr>
            <p:ph type="subTitle" idx="1"/>
          </p:nvPr>
        </p:nvSpPr>
        <p:spPr bwMode="auto">
          <a:xfrm>
            <a:off x="444716" y="2840052"/>
            <a:ext cx="8254566" cy="784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6" name="Google Shape;38;p5"/>
          <p:cNvSpPr txBox="1">
            <a:spLocks noGrp="1"/>
          </p:cNvSpPr>
          <p:nvPr>
            <p:ph type="sldNum" idx="12"/>
          </p:nvPr>
        </p:nvSpPr>
        <p:spPr bwMode="auto">
          <a:xfrm>
            <a:off x="8480574" y="4696932"/>
            <a:ext cx="548699" cy="313499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319FAD4B-4645-F710-DAF8-8254D9E0A2E1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DBA0CA-7814-4383-89ED-F2FE0E04D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D196162-A81E-4BB5-B0B2-DCAA13612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464B996-C507-4B8E-AD8A-1282D2E63A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6892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56;p34"/>
          <p:cNvSpPr txBox="1">
            <a:spLocks noGrp="1"/>
          </p:cNvSpPr>
          <p:nvPr>
            <p:ph type="ctrTitle" idx="4294967295"/>
          </p:nvPr>
        </p:nvSpPr>
        <p:spPr bwMode="auto">
          <a:xfrm>
            <a:off x="916024" y="726093"/>
            <a:ext cx="7454085" cy="1159799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4800" b="1">
                <a:solidFill>
                  <a:schemeClr val="bg1"/>
                </a:solidFill>
                <a:latin typeface="lato"/>
                <a:ea typeface="lato"/>
                <a:cs typeface="lato"/>
              </a:rPr>
              <a:t>Hvala za pozornost!</a:t>
            </a:r>
            <a:endParaRPr sz="4800" b="1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5" name="Google Shape;357;p34"/>
          <p:cNvSpPr txBox="1">
            <a:spLocks noGrp="1"/>
          </p:cNvSpPr>
          <p:nvPr>
            <p:ph type="subTitle" idx="4294967295"/>
          </p:nvPr>
        </p:nvSpPr>
        <p:spPr bwMode="auto">
          <a:xfrm>
            <a:off x="916025" y="1754212"/>
            <a:ext cx="5561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" sz="4800" b="1">
                <a:solidFill>
                  <a:schemeClr val="accent2">
                    <a:lumMod val="40000"/>
                    <a:lumOff val="60000"/>
                  </a:schemeClr>
                </a:solidFill>
              </a:rPr>
              <a:t>Vprašanja?</a:t>
            </a:r>
            <a:endParaRPr sz="4800" b="1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Google Shape;358;p34"/>
          <p:cNvSpPr txBox="1">
            <a:spLocks noGrp="1"/>
          </p:cNvSpPr>
          <p:nvPr>
            <p:ph type="body" idx="4294967295"/>
          </p:nvPr>
        </p:nvSpPr>
        <p:spPr bwMode="auto">
          <a:xfrm>
            <a:off x="916025" y="2759006"/>
            <a:ext cx="5561100" cy="1995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" sz="2400" dirty="0">
                <a:solidFill>
                  <a:schemeClr val="lt1"/>
                </a:solidFill>
              </a:rPr>
              <a:t>Kontakt: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l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" sz="2400" dirty="0">
                <a:solidFill>
                  <a:schemeClr val="lt1"/>
                </a:solidFill>
              </a:rPr>
              <a:t>miha@derp.si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l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" sz="2400" u="sng" dirty="0">
                <a:solidFill>
                  <a:schemeClr val="lt1"/>
                </a:solidFill>
              </a:rPr>
              <a:t>derp.si/tecaj-2021-08</a:t>
            </a:r>
            <a:endParaRPr sz="2400" u="sng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34A3004B-8A42-4C34-8971-6DB58912B4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7769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645224" y="2762724"/>
            <a:ext cx="6736500" cy="1159799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;p5"/>
          <p:cNvSpPr txBox="1">
            <a:spLocks noGrp="1"/>
          </p:cNvSpPr>
          <p:nvPr>
            <p:ph type="title"/>
          </p:nvPr>
        </p:nvSpPr>
        <p:spPr bwMode="auto">
          <a:xfrm>
            <a:off x="893700" y="358387"/>
            <a:ext cx="6462599" cy="857399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>
              <a:defRPr/>
            </a:pPr>
            <a:r>
              <a:t>Nekaj ponudnikov</a:t>
            </a:r>
          </a:p>
        </p:txBody>
      </p:sp>
      <p:sp>
        <p:nvSpPr>
          <p:cNvPr id="5" name="Google Shape;38;p5"/>
          <p:cNvSpPr txBox="1">
            <a:spLocks noGrp="1"/>
          </p:cNvSpPr>
          <p:nvPr>
            <p:ph type="sldNum" idx="12"/>
          </p:nvPr>
        </p:nvSpPr>
        <p:spPr bwMode="auto">
          <a:xfrm>
            <a:off x="8480574" y="4696932"/>
            <a:ext cx="548699" cy="313499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514AA177-8ED2-6096-D013-628D88F5129D}" type="slidenum">
              <a:rPr lang="en"/>
              <a:t>24</a:t>
            </a:fld>
            <a:endParaRPr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7325" y="1917993"/>
            <a:ext cx="1986772" cy="8859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80580" y="1549508"/>
            <a:ext cx="2093850" cy="9733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86605" y="3239172"/>
            <a:ext cx="2788686" cy="85360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85532" y="3205127"/>
            <a:ext cx="1639466" cy="921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64BB84-A98B-4D19-80E9-6551C5E8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Sestava</a:t>
            </a:r>
            <a:r>
              <a:rPr lang="en-GB" dirty="0"/>
              <a:t> </a:t>
            </a:r>
            <a:r>
              <a:rPr lang="en-GB" dirty="0" err="1"/>
              <a:t>digitalne</a:t>
            </a:r>
            <a:r>
              <a:rPr lang="en-GB" dirty="0"/>
              <a:t> </a:t>
            </a:r>
            <a:r>
              <a:rPr lang="en-GB" dirty="0" err="1"/>
              <a:t>slike</a:t>
            </a:r>
            <a:endParaRPr lang="en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48BB596-DABF-4DD8-89F8-F4E20311B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Ločljivost</a:t>
            </a:r>
            <a:r>
              <a:rPr lang="en-GB" dirty="0"/>
              <a:t> (</a:t>
            </a:r>
            <a:r>
              <a:rPr lang="en-GB" dirty="0" err="1"/>
              <a:t>število</a:t>
            </a:r>
            <a:r>
              <a:rPr lang="en-GB" dirty="0"/>
              <a:t> </a:t>
            </a:r>
            <a:r>
              <a:rPr lang="en-GB" dirty="0" err="1"/>
              <a:t>pikslov</a:t>
            </a:r>
            <a:r>
              <a:rPr lang="en-GB" dirty="0"/>
              <a:t>)</a:t>
            </a:r>
          </a:p>
          <a:p>
            <a:r>
              <a:rPr lang="en-GB" dirty="0"/>
              <a:t>3-kanalna </a:t>
            </a:r>
            <a:r>
              <a:rPr lang="en-GB" dirty="0" err="1"/>
              <a:t>barva</a:t>
            </a:r>
            <a:endParaRPr lang="en-GB" dirty="0"/>
          </a:p>
          <a:p>
            <a:r>
              <a:rPr lang="en-GB" dirty="0" err="1"/>
              <a:t>Prosojnost</a:t>
            </a:r>
            <a:r>
              <a:rPr lang="en-GB" dirty="0"/>
              <a:t> (</a:t>
            </a:r>
            <a:r>
              <a:rPr lang="en-GB" dirty="0" err="1"/>
              <a:t>včasih</a:t>
            </a:r>
            <a:r>
              <a:rPr lang="en-GB" dirty="0"/>
              <a:t>)</a:t>
            </a:r>
            <a:endParaRPr lang="en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EFB5FAB-B7EA-45BD-9E66-82DFBF0CCE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026" name="Picture 2" descr="fab on Twitter: &amp;quot;i wish fake png images with the transparent checkerboard  background got banned off google images&amp;quot;">
            <a:extLst>
              <a:ext uri="{FF2B5EF4-FFF2-40B4-BE49-F238E27FC236}">
                <a16:creationId xmlns:a16="http://schemas.microsoft.com/office/drawing/2014/main" id="{FB2985F0-ACC6-4F5B-B3CE-BF8B60A9A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50" y="483518"/>
            <a:ext cx="1398625" cy="13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Slika, ki vsebuje besede trava, nebo, polje, narava&#10;&#10;Opis je samodejno ustvarjen">
            <a:extLst>
              <a:ext uri="{FF2B5EF4-FFF2-40B4-BE49-F238E27FC236}">
                <a16:creationId xmlns:a16="http://schemas.microsoft.com/office/drawing/2014/main" id="{9D308CB7-84F9-4DF4-AC49-586489E42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571750"/>
            <a:ext cx="2482342" cy="1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8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45F208-5F30-4344-B658-6F85AD91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Iskanje</a:t>
            </a:r>
            <a:r>
              <a:rPr lang="en-GB" dirty="0"/>
              <a:t> </a:t>
            </a:r>
            <a:r>
              <a:rPr lang="en-GB" dirty="0" err="1"/>
              <a:t>slik</a:t>
            </a:r>
            <a:endParaRPr lang="en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DDE8CD7-95F9-4217-A440-79A0F8BD4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Iskalniki</a:t>
            </a:r>
            <a:r>
              <a:rPr lang="en-GB" dirty="0"/>
              <a:t> </a:t>
            </a:r>
            <a:r>
              <a:rPr lang="en-GB" dirty="0" err="1"/>
              <a:t>slik</a:t>
            </a:r>
            <a:r>
              <a:rPr lang="en-GB" dirty="0"/>
              <a:t> - Google, Bing…</a:t>
            </a:r>
          </a:p>
          <a:p>
            <a:r>
              <a:rPr lang="en-GB" dirty="0" err="1"/>
              <a:t>Filtri</a:t>
            </a:r>
            <a:r>
              <a:rPr lang="en-GB" dirty="0"/>
              <a:t> za </a:t>
            </a:r>
            <a:r>
              <a:rPr lang="en-GB" dirty="0" err="1"/>
              <a:t>boljše</a:t>
            </a:r>
            <a:r>
              <a:rPr lang="en-GB" dirty="0"/>
              <a:t> </a:t>
            </a:r>
            <a:r>
              <a:rPr lang="en-GB" dirty="0" err="1"/>
              <a:t>rezultate</a:t>
            </a:r>
            <a:endParaRPr lang="en-GB" dirty="0"/>
          </a:p>
          <a:p>
            <a:r>
              <a:rPr lang="en-GB" dirty="0" err="1"/>
              <a:t>Navajanje</a:t>
            </a:r>
            <a:r>
              <a:rPr lang="en-GB" dirty="0"/>
              <a:t> </a:t>
            </a:r>
            <a:r>
              <a:rPr lang="en-GB" dirty="0" err="1"/>
              <a:t>virov</a:t>
            </a:r>
            <a:r>
              <a:rPr lang="en-GB" dirty="0"/>
              <a:t>!</a:t>
            </a:r>
            <a:endParaRPr lang="en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8B3DD6E-FA59-4F3C-B331-247A48D7C1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BBE8722-B9B5-4CAD-B434-76909C6DB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150"/>
          <a:stretch/>
        </p:blipFill>
        <p:spPr>
          <a:xfrm>
            <a:off x="3935443" y="2591296"/>
            <a:ext cx="4545113" cy="23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0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42CAFA-FA9D-42A5-801C-EF34150C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Napredni</a:t>
            </a:r>
            <a:r>
              <a:rPr lang="en-GB" dirty="0"/>
              <a:t> </a:t>
            </a:r>
            <a:r>
              <a:rPr lang="en-GB" dirty="0" err="1"/>
              <a:t>urejevalnik</a:t>
            </a:r>
            <a:r>
              <a:rPr lang="en-GB" dirty="0"/>
              <a:t> </a:t>
            </a:r>
            <a:r>
              <a:rPr lang="en-GB" dirty="0" err="1"/>
              <a:t>slik</a:t>
            </a:r>
            <a:endParaRPr lang="en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5D4A834-A841-479F-9888-38F423CD9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Več</a:t>
            </a:r>
            <a:r>
              <a:rPr lang="en-GB" dirty="0"/>
              <a:t> </a:t>
            </a:r>
            <a:r>
              <a:rPr lang="en-GB" dirty="0" err="1"/>
              <a:t>plasti</a:t>
            </a:r>
            <a:endParaRPr lang="en-GB" dirty="0"/>
          </a:p>
          <a:p>
            <a:r>
              <a:rPr lang="en-GB" dirty="0" err="1"/>
              <a:t>Vektorski</a:t>
            </a:r>
            <a:r>
              <a:rPr lang="en-GB" dirty="0"/>
              <a:t> in </a:t>
            </a:r>
            <a:r>
              <a:rPr lang="en-GB" dirty="0" err="1"/>
              <a:t>rastrski</a:t>
            </a:r>
            <a:r>
              <a:rPr lang="en-GB" dirty="0"/>
              <a:t> deli</a:t>
            </a:r>
          </a:p>
          <a:p>
            <a:r>
              <a:rPr lang="en-GB" dirty="0" err="1"/>
              <a:t>Filtri</a:t>
            </a:r>
            <a:r>
              <a:rPr lang="en-GB" dirty="0"/>
              <a:t> in </a:t>
            </a:r>
            <a:r>
              <a:rPr lang="en-GB" dirty="0" err="1"/>
              <a:t>simulacije</a:t>
            </a:r>
            <a:endParaRPr lang="en-GB" dirty="0"/>
          </a:p>
          <a:p>
            <a:endParaRPr lang="en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CBD5DF0-FE18-4B2E-B3AE-E67BC8597F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8" name="Slika 7" descr="Slika, ki vsebuje besede besedilo, posnetek zaslona, monitor, elektronika&#10;&#10;Opis je samodejno ustvarjen">
            <a:extLst>
              <a:ext uri="{FF2B5EF4-FFF2-40B4-BE49-F238E27FC236}">
                <a16:creationId xmlns:a16="http://schemas.microsoft.com/office/drawing/2014/main" id="{9BF3DA73-D77D-465E-A584-5D54ACE57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970" y="2922820"/>
            <a:ext cx="2670757" cy="2003068"/>
          </a:xfrm>
          <a:prstGeom prst="rect">
            <a:avLst/>
          </a:prstGeom>
        </p:spPr>
      </p:pic>
      <p:pic>
        <p:nvPicPr>
          <p:cNvPr id="10" name="Slika 9" descr="Slika, ki vsebuje besede besedilo, elektronika, monitor, prikaz&#10;&#10;Opis je samodejno ustvarjen">
            <a:extLst>
              <a:ext uri="{FF2B5EF4-FFF2-40B4-BE49-F238E27FC236}">
                <a16:creationId xmlns:a16="http://schemas.microsoft.com/office/drawing/2014/main" id="{94E3F83E-2CC8-4939-BFBC-0AA185A68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00" y="3035266"/>
            <a:ext cx="3336350" cy="1749846"/>
          </a:xfrm>
          <a:prstGeom prst="rect">
            <a:avLst/>
          </a:prstGeom>
        </p:spPr>
      </p:pic>
      <p:pic>
        <p:nvPicPr>
          <p:cNvPr id="12" name="Slika 11" descr="Slika, ki vsebuje besede besedilo, posnetek zaslona, prikaz&#10;&#10;Opis je samodejno ustvarjen">
            <a:extLst>
              <a:ext uri="{FF2B5EF4-FFF2-40B4-BE49-F238E27FC236}">
                <a16:creationId xmlns:a16="http://schemas.microsoft.com/office/drawing/2014/main" id="{92AF0818-7E66-476D-A7A3-BBB7CB8BC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582" y="843558"/>
            <a:ext cx="3147613" cy="17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B2D7CD-29DF-49F3-A7E0-EAEB9C57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Izrez</a:t>
            </a:r>
            <a:r>
              <a:rPr lang="en-GB" dirty="0"/>
              <a:t> </a:t>
            </a:r>
            <a:r>
              <a:rPr lang="en-GB" dirty="0" err="1"/>
              <a:t>ozadja</a:t>
            </a:r>
            <a:endParaRPr lang="en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D326B92-19AB-48FB-9CF8-2C688C48B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Tri </a:t>
            </a:r>
            <a:r>
              <a:rPr lang="en-GB" dirty="0" err="1"/>
              <a:t>možnosti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Ročno</a:t>
            </a:r>
            <a:endParaRPr lang="en-GB" dirty="0"/>
          </a:p>
          <a:p>
            <a:pPr lvl="1"/>
            <a:r>
              <a:rPr lang="en-GB" dirty="0"/>
              <a:t>Z </a:t>
            </a:r>
            <a:r>
              <a:rPr lang="en-GB" dirty="0" err="1"/>
              <a:t>računalniško</a:t>
            </a:r>
            <a:r>
              <a:rPr lang="en-GB" dirty="0"/>
              <a:t> </a:t>
            </a:r>
            <a:r>
              <a:rPr lang="en-GB" dirty="0" err="1"/>
              <a:t>asistenco</a:t>
            </a:r>
            <a:endParaRPr lang="en-GB" dirty="0"/>
          </a:p>
          <a:p>
            <a:pPr lvl="1"/>
            <a:r>
              <a:rPr lang="en-GB" dirty="0" err="1"/>
              <a:t>Samodejno</a:t>
            </a:r>
            <a:endParaRPr lang="en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032746F-9777-43C4-805D-98132B054B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8" name="Slika 7" descr="Slika, ki vsebuje besede stavba, zunanje, oseba&#10;&#10;Opis je samodejno ustvarjen">
            <a:extLst>
              <a:ext uri="{FF2B5EF4-FFF2-40B4-BE49-F238E27FC236}">
                <a16:creationId xmlns:a16="http://schemas.microsoft.com/office/drawing/2014/main" id="{4D693098-5547-4A7A-A9C0-052FB767C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673500"/>
            <a:ext cx="2095500" cy="1400175"/>
          </a:xfrm>
          <a:prstGeom prst="rect">
            <a:avLst/>
          </a:prstGeom>
        </p:spPr>
      </p:pic>
      <p:pic>
        <p:nvPicPr>
          <p:cNvPr id="10" name="Slika 9" descr="Slika, ki vsebuje besede oseba, obleka, temno&#10;&#10;Opis je samodejno ustvarjen">
            <a:extLst>
              <a:ext uri="{FF2B5EF4-FFF2-40B4-BE49-F238E27FC236}">
                <a16:creationId xmlns:a16="http://schemas.microsoft.com/office/drawing/2014/main" id="{8606E49D-C727-4EDF-B18F-2475AAF19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673499"/>
            <a:ext cx="2095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2D6B1-7FDF-4B0A-A7FF-274AAB27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54771F7-D177-4CC8-B547-13914FF67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FAC6CE5-A865-4E5B-A1A3-C2FC0FC90E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931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1;p15"/>
          <p:cNvSpPr txBox="1">
            <a:spLocks noGrp="1"/>
          </p:cNvSpPr>
          <p:nvPr>
            <p:ph type="ctrTitle"/>
          </p:nvPr>
        </p:nvSpPr>
        <p:spPr bwMode="auto">
          <a:xfrm>
            <a:off x="685800" y="1583341"/>
            <a:ext cx="7772400" cy="1159799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7200" dirty="0">
                <a:solidFill>
                  <a:schemeClr val="accent2"/>
                </a:solidFill>
              </a:rPr>
              <a:t>3.2</a:t>
            </a:r>
            <a:endParaRPr sz="7200" dirty="0">
              <a:solidFill>
                <a:schemeClr val="accent2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 err="1"/>
              <a:t>Pisarniški</a:t>
            </a:r>
            <a:r>
              <a:rPr lang="en-GB" dirty="0"/>
              <a:t> </a:t>
            </a:r>
            <a:r>
              <a:rPr lang="en-GB" dirty="0" err="1"/>
              <a:t>programi</a:t>
            </a:r>
            <a:endParaRPr dirty="0"/>
          </a:p>
        </p:txBody>
      </p:sp>
      <p:sp>
        <p:nvSpPr>
          <p:cNvPr id="5" name="Google Shape;112;p15"/>
          <p:cNvSpPr txBox="1">
            <a:spLocks noGrp="1"/>
          </p:cNvSpPr>
          <p:nvPr>
            <p:ph type="subTitle" idx="1"/>
          </p:nvPr>
        </p:nvSpPr>
        <p:spPr bwMode="auto">
          <a:xfrm>
            <a:off x="444716" y="2840052"/>
            <a:ext cx="8254566" cy="7848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6" name="Google Shape;38;p5"/>
          <p:cNvSpPr txBox="1">
            <a:spLocks noGrp="1"/>
          </p:cNvSpPr>
          <p:nvPr>
            <p:ph type="sldNum" idx="12"/>
          </p:nvPr>
        </p:nvSpPr>
        <p:spPr bwMode="auto">
          <a:xfrm>
            <a:off x="8480574" y="4696932"/>
            <a:ext cx="548699" cy="313499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319FAD4B-4645-F710-DAF8-8254D9E0A2E1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296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9DD565-621B-48A6-9BCE-E0B9C82B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Programski</a:t>
            </a:r>
            <a:r>
              <a:rPr lang="en-GB" dirty="0"/>
              <a:t> </a:t>
            </a:r>
            <a:r>
              <a:rPr lang="en-GB" dirty="0" err="1"/>
              <a:t>paketi</a:t>
            </a:r>
            <a:endParaRPr lang="en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4FA930E-8CCC-49DC-A2B9-3B5E63D6A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Microsoft Office (Word, Excel, PowerPoint)</a:t>
            </a:r>
          </a:p>
          <a:p>
            <a:r>
              <a:rPr lang="en-GB" dirty="0"/>
              <a:t>LibreOffice (Writer, Calc, Impress)</a:t>
            </a:r>
          </a:p>
          <a:p>
            <a:r>
              <a:rPr lang="en-GB" dirty="0"/>
              <a:t>Google (Docs, Sheets, Slides)</a:t>
            </a:r>
            <a:endParaRPr lang="en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AEBDF22-396E-429A-BD96-9CA41EE7FB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F39C23F2-2B97-49A8-A40F-14848E163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542" y="3054019"/>
            <a:ext cx="1998259" cy="1563638"/>
          </a:xfrm>
          <a:prstGeom prst="rect">
            <a:avLst/>
          </a:prstGeom>
        </p:spPr>
      </p:pic>
      <p:pic>
        <p:nvPicPr>
          <p:cNvPr id="14" name="Slika 13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833042C4-639A-4F8A-A4A2-89CA9135F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00" y="3476939"/>
            <a:ext cx="2139730" cy="1203598"/>
          </a:xfrm>
          <a:prstGeom prst="rect">
            <a:avLst/>
          </a:prstGeom>
        </p:spPr>
      </p:pic>
      <p:pic>
        <p:nvPicPr>
          <p:cNvPr id="18" name="Slika 17" descr="Slika, ki vsebuje besede besedilo, znak&#10;&#10;Opis je samodejno ustvarjen">
            <a:extLst>
              <a:ext uri="{FF2B5EF4-FFF2-40B4-BE49-F238E27FC236}">
                <a16:creationId xmlns:a16="http://schemas.microsoft.com/office/drawing/2014/main" id="{3099F8E7-EBF8-47B7-BE57-073CE614F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214" y="4026512"/>
            <a:ext cx="1998259" cy="582017"/>
          </a:xfrm>
          <a:prstGeom prst="rect">
            <a:avLst/>
          </a:prstGeom>
        </p:spPr>
      </p:pic>
      <p:pic>
        <p:nvPicPr>
          <p:cNvPr id="22" name="Slika 21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77B65BC2-74A9-42BC-82CA-D51ED8812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071" y="3511095"/>
            <a:ext cx="1248544" cy="4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</TotalTime>
  <Words>330</Words>
  <Application>Microsoft Office PowerPoint</Application>
  <DocSecurity>0</DocSecurity>
  <PresentationFormat>Diaprojekcija na zaslonu (16:9)</PresentationFormat>
  <Paragraphs>104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0" baseType="lpstr">
      <vt:lpstr>Arial</vt:lpstr>
      <vt:lpstr>Open Sans Condensed</vt:lpstr>
      <vt:lpstr>Raleway</vt:lpstr>
      <vt:lpstr>lato</vt:lpstr>
      <vt:lpstr>lato</vt:lpstr>
      <vt:lpstr>Antonio template</vt:lpstr>
      <vt:lpstr>TEČAJ RAČUNALNIŠKIH VEŠČIN</vt:lpstr>
      <vt:lpstr>3.1 Delo s slikami</vt:lpstr>
      <vt:lpstr>Sestava digitalne slike</vt:lpstr>
      <vt:lpstr>Iskanje slik</vt:lpstr>
      <vt:lpstr>Napredni urejevalnik slik</vt:lpstr>
      <vt:lpstr>Izrez ozadja</vt:lpstr>
      <vt:lpstr>PowerPointova predstavitev</vt:lpstr>
      <vt:lpstr>3.2 Pisarniški programi</vt:lpstr>
      <vt:lpstr>Programski paketi</vt:lpstr>
      <vt:lpstr>Pisarniški programi</vt:lpstr>
      <vt:lpstr>3.3 Urejanje besedila</vt:lpstr>
      <vt:lpstr>“Bogato” besedilo</vt:lpstr>
      <vt:lpstr>Oblika in Slogi</vt:lpstr>
      <vt:lpstr>Osnovno oblikovanje znakov</vt:lpstr>
      <vt:lpstr>Osnovno oblikovanje odstavkov</vt:lpstr>
      <vt:lpstr>Lepljenje in oblikovanje</vt:lpstr>
      <vt:lpstr>Slogi</vt:lpstr>
      <vt:lpstr>Naslovi</vt:lpstr>
      <vt:lpstr>Kazalo</vt:lpstr>
      <vt:lpstr>PowerPointova predstavitev</vt:lpstr>
      <vt:lpstr>Hvala za pozornost!</vt:lpstr>
      <vt:lpstr>PowerPointova predstavitev</vt:lpstr>
      <vt:lpstr>PowerPointova predstavitev</vt:lpstr>
      <vt:lpstr>Nekaj ponudnikov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TEČAJ RAČUNALNIŠKIH VEŠČIN</dc:title>
  <dc:subject/>
  <dc:creator>franga2000</dc:creator>
  <cp:keywords/>
  <dc:description/>
  <cp:lastModifiedBy>Frangež, Miha</cp:lastModifiedBy>
  <cp:revision>25</cp:revision>
  <dcterms:modified xsi:type="dcterms:W3CDTF">2021-08-24T20:47:14Z</dcterms:modified>
  <cp:category/>
  <dc:identifier/>
  <cp:contentStatus/>
  <dc:language/>
  <cp:version/>
</cp:coreProperties>
</file>